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5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98" r:id="rId4"/>
    <p:sldId id="296" r:id="rId5"/>
    <p:sldId id="301" r:id="rId6"/>
    <p:sldId id="303" r:id="rId7"/>
    <p:sldId id="320" r:id="rId8"/>
    <p:sldId id="305" r:id="rId9"/>
    <p:sldId id="318" r:id="rId10"/>
    <p:sldId id="304" r:id="rId11"/>
    <p:sldId id="317" r:id="rId12"/>
    <p:sldId id="306" r:id="rId13"/>
    <p:sldId id="312" r:id="rId14"/>
    <p:sldId id="313" r:id="rId15"/>
    <p:sldId id="308" r:id="rId16"/>
    <p:sldId id="314" r:id="rId17"/>
    <p:sldId id="315" r:id="rId18"/>
    <p:sldId id="310" r:id="rId19"/>
    <p:sldId id="309" r:id="rId20"/>
    <p:sldId id="311" r:id="rId21"/>
    <p:sldId id="277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3" autoAdjust="0"/>
    <p:restoredTop sz="58893" autoAdjust="0"/>
  </p:normalViewPr>
  <p:slideViewPr>
    <p:cSldViewPr>
      <p:cViewPr varScale="1">
        <p:scale>
          <a:sx n="47" d="100"/>
          <a:sy n="47" d="100"/>
        </p:scale>
        <p:origin x="75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219697\AppData\Local\Microsoft\Windows\Temporary%20Internet%20Files\Content.Outlook\T6LNIDQV\KoreaMigrationCosts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0.12347266881028938"/>
          <c:w val="0.96604938271604934"/>
          <c:h val="0.64823616983568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migration cost (US$)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Thailand</c:v>
                </c:pt>
                <c:pt idx="1">
                  <c:v>Indonesia</c:v>
                </c:pt>
                <c:pt idx="2">
                  <c:v>Vietnam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1465.8209999999999</c:v>
                </c:pt>
                <c:pt idx="1">
                  <c:v>1505.914</c:v>
                </c:pt>
                <c:pt idx="2">
                  <c:v>1581.6949999999999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851064"/>
        <c:axId val="443700840"/>
      </c:barChart>
      <c:catAx>
        <c:axId val="444851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700840"/>
        <c:crosses val="autoZero"/>
        <c:auto val="1"/>
        <c:lblAlgn val="ctr"/>
        <c:lblOffset val="100"/>
        <c:noMultiLvlLbl val="0"/>
      </c:catAx>
      <c:valAx>
        <c:axId val="44370084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44851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(Average costs</a:t>
            </a:r>
            <a:r>
              <a:rPr lang="en-US" baseline="0" dirty="0" smtClean="0"/>
              <a:t> in constant 2014 US$)</a:t>
            </a:r>
            <a:endParaRPr lang="en-US" dirty="0"/>
          </a:p>
        </c:rich>
      </c:tx>
      <c:layout>
        <c:manualLayout>
          <c:xMode val="edge"/>
          <c:yMode val="edge"/>
          <c:x val="7.5069383688150096E-2"/>
          <c:y val="0.246945337620578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Document/compliance costs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41.268120000000003</c:v>
                </c:pt>
                <c:pt idx="1">
                  <c:v>60.425780000000003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Domestic transportation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146.09909999999999</c:v>
                </c:pt>
                <c:pt idx="1">
                  <c:v>81.832440000000005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International transportation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186.83150000000001</c:v>
                </c:pt>
                <c:pt idx="1">
                  <c:v>105.3792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8.2794720000000002</c:v>
                </c:pt>
                <c:pt idx="1">
                  <c:v>0</c:v>
                </c:pt>
              </c:numCache>
            </c:numRef>
          </c:val>
        </c:ser>
        <c:ser>
          <c:idx val="5"/>
          <c:order val="4"/>
          <c:tx>
            <c:strRef>
              <c:f>Sheet1!$G$1</c:f>
              <c:strCache>
                <c:ptCount val="1"/>
                <c:pt idx="0">
                  <c:v>Informal payment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62.8294</c:v>
                </c:pt>
                <c:pt idx="1">
                  <c:v>13.777710000000001</c:v>
                </c:pt>
              </c:numCache>
            </c:numRef>
          </c:val>
        </c:ser>
        <c:ser>
          <c:idx val="6"/>
          <c:order val="5"/>
          <c:tx>
            <c:strRef>
              <c:f>Sheet1!$H$1</c:f>
              <c:strCache>
                <c:ptCount val="1"/>
                <c:pt idx="0">
                  <c:v>Recruitment agency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304.53730000000002</c:v>
                </c:pt>
                <c:pt idx="1">
                  <c:v>542.77179999999998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2845424"/>
        <c:axId val="442845816"/>
      </c:barChart>
      <c:catAx>
        <c:axId val="44284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845816"/>
        <c:crosses val="autoZero"/>
        <c:auto val="1"/>
        <c:lblAlgn val="ctr"/>
        <c:lblOffset val="100"/>
        <c:noMultiLvlLbl val="0"/>
      </c:catAx>
      <c:valAx>
        <c:axId val="442845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84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909084281131523E-2"/>
          <c:y val="0.81865296098437856"/>
          <c:w val="0.94315714007971241"/>
          <c:h val="0.165912955414335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[KoreaMigrationCosts.xls]Sheet1!$H$16:$H$25</c:f>
              <c:strCache>
                <c:ptCount val="10"/>
                <c:pt idx="0">
                  <c:v>Security</c:v>
                </c:pt>
                <c:pt idx="1">
                  <c:v>Welfare fund</c:v>
                </c:pt>
                <c:pt idx="2">
                  <c:v>Skills test </c:v>
                </c:pt>
                <c:pt idx="3">
                  <c:v>Passport</c:v>
                </c:pt>
                <c:pt idx="4">
                  <c:v>Medical exams </c:v>
                </c:pt>
                <c:pt idx="5">
                  <c:v>Visa</c:v>
                </c:pt>
                <c:pt idx="6">
                  <c:v>Insurance </c:v>
                </c:pt>
                <c:pt idx="7">
                  <c:v>Language</c:v>
                </c:pt>
                <c:pt idx="8">
                  <c:v>Local transportation </c:v>
                </c:pt>
                <c:pt idx="9">
                  <c:v>International transportation </c:v>
                </c:pt>
              </c:strCache>
            </c:strRef>
          </c:cat>
          <c:val>
            <c:numRef>
              <c:f>[KoreaMigrationCosts.xls]Sheet1!$I$16:$I$25</c:f>
              <c:numCache>
                <c:formatCode>#,##0</c:formatCode>
                <c:ptCount val="10"/>
                <c:pt idx="0">
                  <c:v>17.179161786515952</c:v>
                </c:pt>
                <c:pt idx="1">
                  <c:v>29.388297509404996</c:v>
                </c:pt>
                <c:pt idx="2">
                  <c:v>36.769553453828934</c:v>
                </c:pt>
                <c:pt idx="3">
                  <c:v>43.228335623513374</c:v>
                </c:pt>
                <c:pt idx="4">
                  <c:v>55.687124353763082</c:v>
                </c:pt>
                <c:pt idx="5">
                  <c:v>71.471428571428575</c:v>
                </c:pt>
                <c:pt idx="6">
                  <c:v>85.140895870588494</c:v>
                </c:pt>
                <c:pt idx="7">
                  <c:v>247.40510901020644</c:v>
                </c:pt>
                <c:pt idx="8">
                  <c:v>298.46719779063943</c:v>
                </c:pt>
                <c:pt idx="9">
                  <c:v>363.96081599981113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003632"/>
        <c:axId val="445004024"/>
      </c:barChart>
      <c:catAx>
        <c:axId val="44500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004024"/>
        <c:crosses val="autoZero"/>
        <c:auto val="1"/>
        <c:lblAlgn val="ctr"/>
        <c:lblOffset val="100"/>
        <c:noMultiLvlLbl val="0"/>
      </c:catAx>
      <c:valAx>
        <c:axId val="4450040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500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04979585885097"/>
          <c:y val="4.6761336538742301E-2"/>
          <c:w val="0.86597489549917372"/>
          <c:h val="0.649782077611126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migration cost (US$)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AAA2E3E-27A2-42EB-BEFC-958CCF76CDF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Bulgaria</c:v>
                </c:pt>
                <c:pt idx="1">
                  <c:v>Morocco</c:v>
                </c:pt>
                <c:pt idx="2">
                  <c:v>Ecuador 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201.2638</c:v>
                </c:pt>
                <c:pt idx="1">
                  <c:v>399.65460000000002</c:v>
                </c:pt>
                <c:pt idx="2">
                  <c:v>1032.03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44849888"/>
        <c:axId val="444850280"/>
      </c:barChart>
      <c:catAx>
        <c:axId val="44484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850280"/>
        <c:crosses val="autoZero"/>
        <c:auto val="1"/>
        <c:lblAlgn val="ctr"/>
        <c:lblOffset val="100"/>
        <c:noMultiLvlLbl val="0"/>
      </c:catAx>
      <c:valAx>
        <c:axId val="44485028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4484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837078925084922"/>
          <c:w val="0.99915172061825608"/>
          <c:h val="0.108555911351624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(</a:t>
            </a:r>
            <a:r>
              <a:rPr lang="en-US" dirty="0" smtClean="0"/>
              <a:t>Averages,</a:t>
            </a:r>
            <a:r>
              <a:rPr lang="en-US" baseline="0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constant 2014 US$)</a:t>
            </a:r>
          </a:p>
        </c:rich>
      </c:tx>
      <c:layout>
        <c:manualLayout>
          <c:xMode val="edge"/>
          <c:yMode val="edge"/>
          <c:x val="1.5466729853212822E-2"/>
          <c:y val="1.835006191578407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2309</c:v>
                </c:pt>
                <c:pt idx="1">
                  <c:v>640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551856"/>
        <c:axId val="445552248"/>
      </c:barChart>
      <c:catAx>
        <c:axId val="44555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52248"/>
        <c:crosses val="autoZero"/>
        <c:auto val="1"/>
        <c:lblAlgn val="ctr"/>
        <c:lblOffset val="100"/>
        <c:noMultiLvlLbl val="0"/>
      </c:catAx>
      <c:valAx>
        <c:axId val="445552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555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migration cost (US$)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Sri Lanka </c:v>
                </c:pt>
                <c:pt idx="1">
                  <c:v>Egypt</c:v>
                </c:pt>
                <c:pt idx="2">
                  <c:v>India</c:v>
                </c:pt>
                <c:pt idx="3">
                  <c:v>Bangladesh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318.7851</c:v>
                </c:pt>
                <c:pt idx="1">
                  <c:v>616.2088</c:v>
                </c:pt>
                <c:pt idx="2">
                  <c:v>1248.0409999999999</c:v>
                </c:pt>
                <c:pt idx="3">
                  <c:v>3136.3270000000002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3702016"/>
        <c:axId val="443702408"/>
      </c:barChart>
      <c:catAx>
        <c:axId val="44370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702408"/>
        <c:crosses val="autoZero"/>
        <c:auto val="1"/>
        <c:lblAlgn val="ctr"/>
        <c:lblOffset val="100"/>
        <c:noMultiLvlLbl val="0"/>
      </c:catAx>
      <c:valAx>
        <c:axId val="44370240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4370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Philippines </c:v>
                </c:pt>
                <c:pt idx="1">
                  <c:v>India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503</c:v>
                </c:pt>
                <c:pt idx="1">
                  <c:v>1159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322024"/>
        <c:axId val="443577336"/>
      </c:barChart>
      <c:catAx>
        <c:axId val="44432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577336"/>
        <c:crosses val="autoZero"/>
        <c:auto val="1"/>
        <c:lblAlgn val="ctr"/>
        <c:lblOffset val="100"/>
        <c:noMultiLvlLbl val="0"/>
      </c:catAx>
      <c:valAx>
        <c:axId val="443577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4322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Ethiopia </c:v>
                </c:pt>
                <c:pt idx="1">
                  <c:v>Pakistan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750</c:v>
                </c:pt>
                <c:pt idx="1">
                  <c:v>4376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3578120"/>
        <c:axId val="443578512"/>
      </c:barChart>
      <c:catAx>
        <c:axId val="443578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578512"/>
        <c:crosses val="autoZero"/>
        <c:auto val="1"/>
        <c:lblAlgn val="ctr"/>
        <c:lblOffset val="100"/>
        <c:noMultiLvlLbl val="0"/>
      </c:catAx>
      <c:valAx>
        <c:axId val="443578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3578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33374647613493"/>
          <c:y val="3.5794110945135071E-2"/>
          <c:w val="0.86597489549917372"/>
          <c:h val="0.640605210522318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International transport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Bangladesh </c:v>
                </c:pt>
                <c:pt idx="1">
                  <c:v>Pakistan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505.11090000000002</c:v>
                </c:pt>
                <c:pt idx="1">
                  <c:v>251.5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Passport/ other documents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Bangladesh </c:v>
                </c:pt>
                <c:pt idx="1">
                  <c:v>Pakistan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64.749539999999996</c:v>
                </c:pt>
                <c:pt idx="1">
                  <c:v>142.69999999999999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Visa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Bangladesh </c:v>
                </c:pt>
                <c:pt idx="1">
                  <c:v>Pakistan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2324.3809999999999</c:v>
                </c:pt>
                <c:pt idx="1">
                  <c:v>2923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Recruitment agent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Bangladesh </c:v>
                </c:pt>
                <c:pt idx="1">
                  <c:v>Pakistan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228</c:v>
                </c:pt>
                <c:pt idx="1">
                  <c:v>269.77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550680"/>
        <c:axId val="445551072"/>
      </c:barChart>
      <c:catAx>
        <c:axId val="445550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51072"/>
        <c:crosses val="autoZero"/>
        <c:auto val="1"/>
        <c:lblAlgn val="ctr"/>
        <c:lblOffset val="100"/>
        <c:noMultiLvlLbl val="0"/>
      </c:catAx>
      <c:valAx>
        <c:axId val="445551072"/>
        <c:scaling>
          <c:orientation val="minMax"/>
          <c:max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50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(Average costs</a:t>
            </a:r>
            <a:r>
              <a:rPr lang="en-US" baseline="0" dirty="0" smtClean="0"/>
              <a:t> in constant 2014 US$)</a:t>
            </a:r>
            <a:endParaRPr lang="en-US" dirty="0"/>
          </a:p>
        </c:rich>
      </c:tx>
      <c:layout>
        <c:manualLayout>
          <c:xMode val="edge"/>
          <c:yMode val="edge"/>
          <c:x val="7.5069383688150096E-2"/>
          <c:y val="1.54340836012861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Document/compliance costs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127.8841</c:v>
                </c:pt>
                <c:pt idx="1">
                  <c:v>118.4949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Domestic transportation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70.930859999999996</c:v>
                </c:pt>
                <c:pt idx="1">
                  <c:v>85.9011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International transportation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297.24669999999998</c:v>
                </c:pt>
                <c:pt idx="1">
                  <c:v>31.400580000000001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6.9397380000000002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Informal payment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93.746260000000007</c:v>
                </c:pt>
                <c:pt idx="1">
                  <c:v>8.3558310000000002</c:v>
                </c:pt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Recruitment agency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561.18140000000005</c:v>
                </c:pt>
                <c:pt idx="1">
                  <c:v>311.88679999999999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3739032"/>
        <c:axId val="442844640"/>
      </c:barChart>
      <c:catAx>
        <c:axId val="443739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844640"/>
        <c:crosses val="autoZero"/>
        <c:auto val="1"/>
        <c:lblAlgn val="ctr"/>
        <c:lblOffset val="100"/>
        <c:noMultiLvlLbl val="0"/>
      </c:catAx>
      <c:valAx>
        <c:axId val="44284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739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6738237581413447E-2"/>
          <c:y val="0.7406830898549257"/>
          <c:w val="0.90652340332458459"/>
          <c:h val="0.243882826543788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BA1D77-13E7-4E69-9B3D-D756B3D5DE3A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33909C-F557-445E-A09E-F23A8B6EA508}">
      <dgm:prSet phldrT="[Text]" custT="1"/>
      <dgm:spPr/>
      <dgm:t>
        <a:bodyPr/>
        <a:lstStyle/>
        <a:p>
          <a:r>
            <a:rPr lang="en-US" sz="2400" dirty="0" smtClean="0"/>
            <a:t>Employers request permission </a:t>
          </a:r>
          <a:endParaRPr lang="en-US" sz="2400" dirty="0"/>
        </a:p>
      </dgm:t>
    </dgm:pt>
    <dgm:pt modelId="{A8BB0C7A-6F0B-49D2-84D3-45F65E07CD4E}" type="parTrans" cxnId="{11DBB865-F8CB-47E4-8BED-0E4D1CBCA062}">
      <dgm:prSet/>
      <dgm:spPr/>
      <dgm:t>
        <a:bodyPr/>
        <a:lstStyle/>
        <a:p>
          <a:endParaRPr lang="en-US" sz="2400"/>
        </a:p>
      </dgm:t>
    </dgm:pt>
    <dgm:pt modelId="{C67C498F-20B2-4E8D-8F6C-41F95BAD83A3}" type="sibTrans" cxnId="{11DBB865-F8CB-47E4-8BED-0E4D1CBCA062}">
      <dgm:prSet custT="1"/>
      <dgm:spPr/>
      <dgm:t>
        <a:bodyPr/>
        <a:lstStyle/>
        <a:p>
          <a:endParaRPr lang="en-US" sz="2400"/>
        </a:p>
      </dgm:t>
    </dgm:pt>
    <dgm:pt modelId="{71B94DD7-BAA1-4A07-AE5A-1BA0E139CC1C}">
      <dgm:prSet phldrT="[Text]" custT="1"/>
      <dgm:spPr/>
      <dgm:t>
        <a:bodyPr/>
        <a:lstStyle/>
        <a:p>
          <a:r>
            <a:rPr lang="en-US" sz="2400" dirty="0" smtClean="0"/>
            <a:t>Employers issue job orders to recruiters </a:t>
          </a:r>
          <a:endParaRPr lang="en-US" sz="2400" dirty="0"/>
        </a:p>
      </dgm:t>
    </dgm:pt>
    <dgm:pt modelId="{3B9F3AED-B3F5-4B5B-90F3-FBFE6F51397D}" type="parTrans" cxnId="{17C11E36-E040-4277-B27D-A54FC3066F87}">
      <dgm:prSet/>
      <dgm:spPr/>
      <dgm:t>
        <a:bodyPr/>
        <a:lstStyle/>
        <a:p>
          <a:endParaRPr lang="en-US" sz="2400"/>
        </a:p>
      </dgm:t>
    </dgm:pt>
    <dgm:pt modelId="{39D62B47-728B-4F82-A30E-8D35EBE10AB3}" type="sibTrans" cxnId="{17C11E36-E040-4277-B27D-A54FC3066F87}">
      <dgm:prSet custT="1"/>
      <dgm:spPr/>
      <dgm:t>
        <a:bodyPr/>
        <a:lstStyle/>
        <a:p>
          <a:endParaRPr lang="en-US" sz="2400"/>
        </a:p>
      </dgm:t>
    </dgm:pt>
    <dgm:pt modelId="{D6DBE91B-FAD6-4D33-B583-3F2FF5906680}">
      <dgm:prSet phldrT="[Text]" custT="1"/>
      <dgm:spPr/>
      <dgm:t>
        <a:bodyPr/>
        <a:lstStyle/>
        <a:p>
          <a:r>
            <a:rPr lang="en-US" sz="2400" dirty="0" smtClean="0"/>
            <a:t>Job orders arrive in labor sending countries </a:t>
          </a:r>
          <a:endParaRPr lang="en-US" sz="2400" dirty="0"/>
        </a:p>
      </dgm:t>
    </dgm:pt>
    <dgm:pt modelId="{5BF72EF8-DD17-4E54-80EE-72F5BCCE7E6A}" type="parTrans" cxnId="{1F830CDA-2EC2-46C4-B82F-73F15CC9FAE5}">
      <dgm:prSet/>
      <dgm:spPr/>
      <dgm:t>
        <a:bodyPr/>
        <a:lstStyle/>
        <a:p>
          <a:endParaRPr lang="en-US" sz="2400"/>
        </a:p>
      </dgm:t>
    </dgm:pt>
    <dgm:pt modelId="{36806F05-FE55-415C-BC99-50F1DDADBE15}" type="sibTrans" cxnId="{1F830CDA-2EC2-46C4-B82F-73F15CC9FAE5}">
      <dgm:prSet custT="1"/>
      <dgm:spPr/>
      <dgm:t>
        <a:bodyPr/>
        <a:lstStyle/>
        <a:p>
          <a:endParaRPr lang="en-US" sz="2400"/>
        </a:p>
      </dgm:t>
    </dgm:pt>
    <dgm:pt modelId="{6E667C1A-3B73-4C53-A82B-686C7BF903B4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400" dirty="0" smtClean="0"/>
            <a:t>Deployment process </a:t>
          </a:r>
          <a:endParaRPr lang="en-US" sz="2400" dirty="0"/>
        </a:p>
      </dgm:t>
    </dgm:pt>
    <dgm:pt modelId="{5A67D994-9D4D-42FA-ADEA-F4F3E5A6FCA7}" type="parTrans" cxnId="{CC122A10-139E-418B-B94A-F445A1717E0A}">
      <dgm:prSet/>
      <dgm:spPr/>
      <dgm:t>
        <a:bodyPr/>
        <a:lstStyle/>
        <a:p>
          <a:endParaRPr lang="en-US" sz="2400"/>
        </a:p>
      </dgm:t>
    </dgm:pt>
    <dgm:pt modelId="{C5623B2C-F34D-4710-AC66-1936E4CD40AE}" type="sibTrans" cxnId="{CC122A10-139E-418B-B94A-F445A1717E0A}">
      <dgm:prSet custT="1"/>
      <dgm:spPr/>
      <dgm:t>
        <a:bodyPr/>
        <a:lstStyle/>
        <a:p>
          <a:endParaRPr lang="en-US" sz="2400"/>
        </a:p>
      </dgm:t>
    </dgm:pt>
    <dgm:pt modelId="{ED47B9D9-2CAA-4951-B8FA-E282046DD837}">
      <dgm:prSet phldrT="[Text]" custT="1"/>
      <dgm:spPr/>
      <dgm:t>
        <a:bodyPr/>
        <a:lstStyle/>
        <a:p>
          <a:r>
            <a:rPr lang="en-US" sz="2400" dirty="0" smtClean="0"/>
            <a:t>Employment </a:t>
          </a:r>
          <a:endParaRPr lang="en-US" sz="2400" dirty="0"/>
        </a:p>
      </dgm:t>
    </dgm:pt>
    <dgm:pt modelId="{AECD559B-45E2-4DD7-9D77-470038B8CB60}" type="parTrans" cxnId="{BB6606B7-920F-430D-8BF0-B4CAE979897E}">
      <dgm:prSet/>
      <dgm:spPr/>
      <dgm:t>
        <a:bodyPr/>
        <a:lstStyle/>
        <a:p>
          <a:endParaRPr lang="en-US" sz="2400"/>
        </a:p>
      </dgm:t>
    </dgm:pt>
    <dgm:pt modelId="{1868907C-0E1F-4607-A1BA-06F9FD378081}" type="sibTrans" cxnId="{BB6606B7-920F-430D-8BF0-B4CAE979897E}">
      <dgm:prSet custT="1"/>
      <dgm:spPr/>
      <dgm:t>
        <a:bodyPr/>
        <a:lstStyle/>
        <a:p>
          <a:endParaRPr lang="en-US" sz="2400"/>
        </a:p>
      </dgm:t>
    </dgm:pt>
    <dgm:pt modelId="{8A6CA112-37AA-4235-B4A8-1A3381D10D34}">
      <dgm:prSet custT="1"/>
      <dgm:spPr/>
      <dgm:t>
        <a:bodyPr/>
        <a:lstStyle/>
        <a:p>
          <a:r>
            <a:rPr lang="en-US" sz="2400" dirty="0" smtClean="0"/>
            <a:t>Return/ reintegration/ redeployment </a:t>
          </a:r>
          <a:endParaRPr lang="en-US" sz="2400" dirty="0"/>
        </a:p>
      </dgm:t>
    </dgm:pt>
    <dgm:pt modelId="{DE761910-0EA4-4CE9-AADF-41868A0AB77C}" type="parTrans" cxnId="{2182A076-0CA3-46EB-ADD8-C810C2573E89}">
      <dgm:prSet/>
      <dgm:spPr/>
      <dgm:t>
        <a:bodyPr/>
        <a:lstStyle/>
        <a:p>
          <a:endParaRPr lang="en-US" sz="2400"/>
        </a:p>
      </dgm:t>
    </dgm:pt>
    <dgm:pt modelId="{73E4433F-DA88-4CFF-B3E9-4385216BA1BC}" type="sibTrans" cxnId="{2182A076-0CA3-46EB-ADD8-C810C2573E89}">
      <dgm:prSet/>
      <dgm:spPr/>
      <dgm:t>
        <a:bodyPr/>
        <a:lstStyle/>
        <a:p>
          <a:endParaRPr lang="en-US" sz="2400"/>
        </a:p>
      </dgm:t>
    </dgm:pt>
    <dgm:pt modelId="{34F8A391-81E6-49ED-ACDE-DAC91950FABA}" type="pres">
      <dgm:prSet presAssocID="{EABA1D77-13E7-4E69-9B3D-D756B3D5DE3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A179DB-5A2F-4F2C-836F-F6ED21C0FFEC}" type="pres">
      <dgm:prSet presAssocID="{E533909C-F557-445E-A09E-F23A8B6EA50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4601C-E079-4B81-AF52-27D370EA166E}" type="pres">
      <dgm:prSet presAssocID="{C67C498F-20B2-4E8D-8F6C-41F95BAD83A3}" presName="sibTrans" presStyleLbl="sibTrans2D1" presStyleIdx="0" presStyleCnt="5"/>
      <dgm:spPr/>
      <dgm:t>
        <a:bodyPr/>
        <a:lstStyle/>
        <a:p>
          <a:endParaRPr lang="en-US"/>
        </a:p>
      </dgm:t>
    </dgm:pt>
    <dgm:pt modelId="{51B055EC-9CAC-4F0D-8D31-224BCFF59733}" type="pres">
      <dgm:prSet presAssocID="{C67C498F-20B2-4E8D-8F6C-41F95BAD83A3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B24DCFBA-1F12-42D0-96E5-3A35E1D9CEE1}" type="pres">
      <dgm:prSet presAssocID="{71B94DD7-BAA1-4A07-AE5A-1BA0E139CC1C}" presName="node" presStyleLbl="node1" presStyleIdx="1" presStyleCnt="6" custScaleX="1180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6C5D5-F778-4D47-86D1-D3F323C3AA05}" type="pres">
      <dgm:prSet presAssocID="{39D62B47-728B-4F82-A30E-8D35EBE10AB3}" presName="sibTrans" presStyleLbl="sibTrans2D1" presStyleIdx="1" presStyleCnt="5"/>
      <dgm:spPr/>
      <dgm:t>
        <a:bodyPr/>
        <a:lstStyle/>
        <a:p>
          <a:endParaRPr lang="en-US"/>
        </a:p>
      </dgm:t>
    </dgm:pt>
    <dgm:pt modelId="{BEC45BB4-3424-4DF0-B31F-66B0E62AB781}" type="pres">
      <dgm:prSet presAssocID="{39D62B47-728B-4F82-A30E-8D35EBE10AB3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64A0EAD-C967-4FB3-87F5-C22C0B158746}" type="pres">
      <dgm:prSet presAssocID="{D6DBE91B-FAD6-4D33-B583-3F2FF590668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75CC9-754D-4EB2-8F6D-A590708E22E9}" type="pres">
      <dgm:prSet presAssocID="{36806F05-FE55-415C-BC99-50F1DDADBE15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9EC623F-5C80-4303-B3EB-E34A62EE4B69}" type="pres">
      <dgm:prSet presAssocID="{36806F05-FE55-415C-BC99-50F1DDADBE15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AAA2A71E-A5A9-498A-BF8D-D6147C112199}" type="pres">
      <dgm:prSet presAssocID="{6E667C1A-3B73-4C53-A82B-686C7BF903B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1DA927-E3F1-4B51-A25E-0E7DE3722883}" type="pres">
      <dgm:prSet presAssocID="{C5623B2C-F34D-4710-AC66-1936E4CD40AE}" presName="sibTrans" presStyleLbl="sibTrans2D1" presStyleIdx="3" presStyleCnt="5"/>
      <dgm:spPr/>
      <dgm:t>
        <a:bodyPr/>
        <a:lstStyle/>
        <a:p>
          <a:endParaRPr lang="en-US"/>
        </a:p>
      </dgm:t>
    </dgm:pt>
    <dgm:pt modelId="{0145DAB7-8047-4D97-8A02-ADB7791827DA}" type="pres">
      <dgm:prSet presAssocID="{C5623B2C-F34D-4710-AC66-1936E4CD40AE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BE7247B6-67A0-4BAB-8FE0-5DA0F0489CC3}" type="pres">
      <dgm:prSet presAssocID="{ED47B9D9-2CAA-4951-B8FA-E282046DD83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C1F10-5C18-41CE-B1A9-D7F878DF70FF}" type="pres">
      <dgm:prSet presAssocID="{1868907C-0E1F-4607-A1BA-06F9FD378081}" presName="sibTrans" presStyleLbl="sibTrans2D1" presStyleIdx="4" presStyleCnt="5"/>
      <dgm:spPr/>
      <dgm:t>
        <a:bodyPr/>
        <a:lstStyle/>
        <a:p>
          <a:endParaRPr lang="en-US"/>
        </a:p>
      </dgm:t>
    </dgm:pt>
    <dgm:pt modelId="{A8D3866E-67E7-4518-9BA7-F53BA1B33572}" type="pres">
      <dgm:prSet presAssocID="{1868907C-0E1F-4607-A1BA-06F9FD378081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42FA1D6B-9ADA-453B-BB42-6FE249370A63}" type="pres">
      <dgm:prSet presAssocID="{8A6CA112-37AA-4235-B4A8-1A3381D10D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DBB865-F8CB-47E4-8BED-0E4D1CBCA062}" srcId="{EABA1D77-13E7-4E69-9B3D-D756B3D5DE3A}" destId="{E533909C-F557-445E-A09E-F23A8B6EA508}" srcOrd="0" destOrd="0" parTransId="{A8BB0C7A-6F0B-49D2-84D3-45F65E07CD4E}" sibTransId="{C67C498F-20B2-4E8D-8F6C-41F95BAD83A3}"/>
    <dgm:cxn modelId="{2182A076-0CA3-46EB-ADD8-C810C2573E89}" srcId="{EABA1D77-13E7-4E69-9B3D-D756B3D5DE3A}" destId="{8A6CA112-37AA-4235-B4A8-1A3381D10D34}" srcOrd="5" destOrd="0" parTransId="{DE761910-0EA4-4CE9-AADF-41868A0AB77C}" sibTransId="{73E4433F-DA88-4CFF-B3E9-4385216BA1BC}"/>
    <dgm:cxn modelId="{D7FCEB20-B715-416F-A2E0-3D9D76004F96}" type="presOf" srcId="{36806F05-FE55-415C-BC99-50F1DDADBE15}" destId="{39EC623F-5C80-4303-B3EB-E34A62EE4B69}" srcOrd="1" destOrd="0" presId="urn:microsoft.com/office/officeart/2005/8/layout/process5"/>
    <dgm:cxn modelId="{CC122A10-139E-418B-B94A-F445A1717E0A}" srcId="{EABA1D77-13E7-4E69-9B3D-D756B3D5DE3A}" destId="{6E667C1A-3B73-4C53-A82B-686C7BF903B4}" srcOrd="3" destOrd="0" parTransId="{5A67D994-9D4D-42FA-ADEA-F4F3E5A6FCA7}" sibTransId="{C5623B2C-F34D-4710-AC66-1936E4CD40AE}"/>
    <dgm:cxn modelId="{1A2F1F96-43F5-44EC-A954-5DF40B24B5B0}" type="presOf" srcId="{D6DBE91B-FAD6-4D33-B583-3F2FF5906680}" destId="{664A0EAD-C967-4FB3-87F5-C22C0B158746}" srcOrd="0" destOrd="0" presId="urn:microsoft.com/office/officeart/2005/8/layout/process5"/>
    <dgm:cxn modelId="{1F830CDA-2EC2-46C4-B82F-73F15CC9FAE5}" srcId="{EABA1D77-13E7-4E69-9B3D-D756B3D5DE3A}" destId="{D6DBE91B-FAD6-4D33-B583-3F2FF5906680}" srcOrd="2" destOrd="0" parTransId="{5BF72EF8-DD17-4E54-80EE-72F5BCCE7E6A}" sibTransId="{36806F05-FE55-415C-BC99-50F1DDADBE15}"/>
    <dgm:cxn modelId="{BB6606B7-920F-430D-8BF0-B4CAE979897E}" srcId="{EABA1D77-13E7-4E69-9B3D-D756B3D5DE3A}" destId="{ED47B9D9-2CAA-4951-B8FA-E282046DD837}" srcOrd="4" destOrd="0" parTransId="{AECD559B-45E2-4DD7-9D77-470038B8CB60}" sibTransId="{1868907C-0E1F-4607-A1BA-06F9FD378081}"/>
    <dgm:cxn modelId="{E6342302-5606-4082-9628-16EE532122B8}" type="presOf" srcId="{1868907C-0E1F-4607-A1BA-06F9FD378081}" destId="{A8D3866E-67E7-4518-9BA7-F53BA1B33572}" srcOrd="1" destOrd="0" presId="urn:microsoft.com/office/officeart/2005/8/layout/process5"/>
    <dgm:cxn modelId="{E2140E1D-1534-46C7-B32F-2C235068B63D}" type="presOf" srcId="{8A6CA112-37AA-4235-B4A8-1A3381D10D34}" destId="{42FA1D6B-9ADA-453B-BB42-6FE249370A63}" srcOrd="0" destOrd="0" presId="urn:microsoft.com/office/officeart/2005/8/layout/process5"/>
    <dgm:cxn modelId="{8F001773-9925-49A6-9B2C-5B70AB18AE5A}" type="presOf" srcId="{C67C498F-20B2-4E8D-8F6C-41F95BAD83A3}" destId="{51B055EC-9CAC-4F0D-8D31-224BCFF59733}" srcOrd="1" destOrd="0" presId="urn:microsoft.com/office/officeart/2005/8/layout/process5"/>
    <dgm:cxn modelId="{F1DA8650-1107-4997-93EF-A0AFDE2DDFDB}" type="presOf" srcId="{36806F05-FE55-415C-BC99-50F1DDADBE15}" destId="{6B575CC9-754D-4EB2-8F6D-A590708E22E9}" srcOrd="0" destOrd="0" presId="urn:microsoft.com/office/officeart/2005/8/layout/process5"/>
    <dgm:cxn modelId="{BDF6C0EC-A67F-4FCC-AF2D-61678E8600E9}" type="presOf" srcId="{EABA1D77-13E7-4E69-9B3D-D756B3D5DE3A}" destId="{34F8A391-81E6-49ED-ACDE-DAC91950FABA}" srcOrd="0" destOrd="0" presId="urn:microsoft.com/office/officeart/2005/8/layout/process5"/>
    <dgm:cxn modelId="{935749F5-C9A3-49D4-93BF-0B5A20ABBC66}" type="presOf" srcId="{C5623B2C-F34D-4710-AC66-1936E4CD40AE}" destId="{6D1DA927-E3F1-4B51-A25E-0E7DE3722883}" srcOrd="0" destOrd="0" presId="urn:microsoft.com/office/officeart/2005/8/layout/process5"/>
    <dgm:cxn modelId="{7B03C497-26BF-4936-A97B-45EDE06F634E}" type="presOf" srcId="{C67C498F-20B2-4E8D-8F6C-41F95BAD83A3}" destId="{0924601C-E079-4B81-AF52-27D370EA166E}" srcOrd="0" destOrd="0" presId="urn:microsoft.com/office/officeart/2005/8/layout/process5"/>
    <dgm:cxn modelId="{175CE287-D059-4552-937B-CC18489AD4BB}" type="presOf" srcId="{C5623B2C-F34D-4710-AC66-1936E4CD40AE}" destId="{0145DAB7-8047-4D97-8A02-ADB7791827DA}" srcOrd="1" destOrd="0" presId="urn:microsoft.com/office/officeart/2005/8/layout/process5"/>
    <dgm:cxn modelId="{EB3F298E-1AC1-4F52-8906-DC715DD0FE8F}" type="presOf" srcId="{E533909C-F557-445E-A09E-F23A8B6EA508}" destId="{64A179DB-5A2F-4F2C-836F-F6ED21C0FFEC}" srcOrd="0" destOrd="0" presId="urn:microsoft.com/office/officeart/2005/8/layout/process5"/>
    <dgm:cxn modelId="{18A019D5-C416-4BE5-B136-84C688C67759}" type="presOf" srcId="{39D62B47-728B-4F82-A30E-8D35EBE10AB3}" destId="{BEC45BB4-3424-4DF0-B31F-66B0E62AB781}" srcOrd="1" destOrd="0" presId="urn:microsoft.com/office/officeart/2005/8/layout/process5"/>
    <dgm:cxn modelId="{783AD672-DB49-4650-A99A-4B1303ED4310}" type="presOf" srcId="{ED47B9D9-2CAA-4951-B8FA-E282046DD837}" destId="{BE7247B6-67A0-4BAB-8FE0-5DA0F0489CC3}" srcOrd="0" destOrd="0" presId="urn:microsoft.com/office/officeart/2005/8/layout/process5"/>
    <dgm:cxn modelId="{284627B5-5C3D-4D46-BBDF-AB818C052CCA}" type="presOf" srcId="{71B94DD7-BAA1-4A07-AE5A-1BA0E139CC1C}" destId="{B24DCFBA-1F12-42D0-96E5-3A35E1D9CEE1}" srcOrd="0" destOrd="0" presId="urn:microsoft.com/office/officeart/2005/8/layout/process5"/>
    <dgm:cxn modelId="{FD3072DA-9317-4456-B1F5-92595368636E}" type="presOf" srcId="{6E667C1A-3B73-4C53-A82B-686C7BF903B4}" destId="{AAA2A71E-A5A9-498A-BF8D-D6147C112199}" srcOrd="0" destOrd="0" presId="urn:microsoft.com/office/officeart/2005/8/layout/process5"/>
    <dgm:cxn modelId="{17C11E36-E040-4277-B27D-A54FC3066F87}" srcId="{EABA1D77-13E7-4E69-9B3D-D756B3D5DE3A}" destId="{71B94DD7-BAA1-4A07-AE5A-1BA0E139CC1C}" srcOrd="1" destOrd="0" parTransId="{3B9F3AED-B3F5-4B5B-90F3-FBFE6F51397D}" sibTransId="{39D62B47-728B-4F82-A30E-8D35EBE10AB3}"/>
    <dgm:cxn modelId="{93EA6BE0-62E0-47D7-86A9-0D3A1E4E4354}" type="presOf" srcId="{1868907C-0E1F-4607-A1BA-06F9FD378081}" destId="{C82C1F10-5C18-41CE-B1A9-D7F878DF70FF}" srcOrd="0" destOrd="0" presId="urn:microsoft.com/office/officeart/2005/8/layout/process5"/>
    <dgm:cxn modelId="{C71FF9A3-4143-48AA-ABDE-326C353BE6E6}" type="presOf" srcId="{39D62B47-728B-4F82-A30E-8D35EBE10AB3}" destId="{76D6C5D5-F778-4D47-86D1-D3F323C3AA05}" srcOrd="0" destOrd="0" presId="urn:microsoft.com/office/officeart/2005/8/layout/process5"/>
    <dgm:cxn modelId="{0545EDC0-3B7B-4A7F-A382-7DD1E14E7AC5}" type="presParOf" srcId="{34F8A391-81E6-49ED-ACDE-DAC91950FABA}" destId="{64A179DB-5A2F-4F2C-836F-F6ED21C0FFEC}" srcOrd="0" destOrd="0" presId="urn:microsoft.com/office/officeart/2005/8/layout/process5"/>
    <dgm:cxn modelId="{93D7DAF7-3042-407C-914F-D9063ED35FFD}" type="presParOf" srcId="{34F8A391-81E6-49ED-ACDE-DAC91950FABA}" destId="{0924601C-E079-4B81-AF52-27D370EA166E}" srcOrd="1" destOrd="0" presId="urn:microsoft.com/office/officeart/2005/8/layout/process5"/>
    <dgm:cxn modelId="{3CFC3381-48E5-451A-B88B-ED68032AA228}" type="presParOf" srcId="{0924601C-E079-4B81-AF52-27D370EA166E}" destId="{51B055EC-9CAC-4F0D-8D31-224BCFF59733}" srcOrd="0" destOrd="0" presId="urn:microsoft.com/office/officeart/2005/8/layout/process5"/>
    <dgm:cxn modelId="{6E5B828F-51F2-4D11-B02D-F442727EA0C7}" type="presParOf" srcId="{34F8A391-81E6-49ED-ACDE-DAC91950FABA}" destId="{B24DCFBA-1F12-42D0-96E5-3A35E1D9CEE1}" srcOrd="2" destOrd="0" presId="urn:microsoft.com/office/officeart/2005/8/layout/process5"/>
    <dgm:cxn modelId="{C0675F43-7816-4665-9080-1449761344A2}" type="presParOf" srcId="{34F8A391-81E6-49ED-ACDE-DAC91950FABA}" destId="{76D6C5D5-F778-4D47-86D1-D3F323C3AA05}" srcOrd="3" destOrd="0" presId="urn:microsoft.com/office/officeart/2005/8/layout/process5"/>
    <dgm:cxn modelId="{AA89DBA5-5CF7-4B5F-9F30-9242A4BCF806}" type="presParOf" srcId="{76D6C5D5-F778-4D47-86D1-D3F323C3AA05}" destId="{BEC45BB4-3424-4DF0-B31F-66B0E62AB781}" srcOrd="0" destOrd="0" presId="urn:microsoft.com/office/officeart/2005/8/layout/process5"/>
    <dgm:cxn modelId="{47BE9B9B-D168-4C93-8F87-A488BEE0C04B}" type="presParOf" srcId="{34F8A391-81E6-49ED-ACDE-DAC91950FABA}" destId="{664A0EAD-C967-4FB3-87F5-C22C0B158746}" srcOrd="4" destOrd="0" presId="urn:microsoft.com/office/officeart/2005/8/layout/process5"/>
    <dgm:cxn modelId="{0D3B6DDD-C093-4F82-AFA6-8F796D1FA00A}" type="presParOf" srcId="{34F8A391-81E6-49ED-ACDE-DAC91950FABA}" destId="{6B575CC9-754D-4EB2-8F6D-A590708E22E9}" srcOrd="5" destOrd="0" presId="urn:microsoft.com/office/officeart/2005/8/layout/process5"/>
    <dgm:cxn modelId="{D8D60016-55F8-4373-9B0B-E86FD2F884C6}" type="presParOf" srcId="{6B575CC9-754D-4EB2-8F6D-A590708E22E9}" destId="{39EC623F-5C80-4303-B3EB-E34A62EE4B69}" srcOrd="0" destOrd="0" presId="urn:microsoft.com/office/officeart/2005/8/layout/process5"/>
    <dgm:cxn modelId="{17A5ACD6-1F69-4B85-9B5D-22E8E82AA405}" type="presParOf" srcId="{34F8A391-81E6-49ED-ACDE-DAC91950FABA}" destId="{AAA2A71E-A5A9-498A-BF8D-D6147C112199}" srcOrd="6" destOrd="0" presId="urn:microsoft.com/office/officeart/2005/8/layout/process5"/>
    <dgm:cxn modelId="{CC7F5331-7EE7-4A9D-AE64-5E4D43974C2F}" type="presParOf" srcId="{34F8A391-81E6-49ED-ACDE-DAC91950FABA}" destId="{6D1DA927-E3F1-4B51-A25E-0E7DE3722883}" srcOrd="7" destOrd="0" presId="urn:microsoft.com/office/officeart/2005/8/layout/process5"/>
    <dgm:cxn modelId="{0489FFA9-C11C-4295-B145-87B6484B3188}" type="presParOf" srcId="{6D1DA927-E3F1-4B51-A25E-0E7DE3722883}" destId="{0145DAB7-8047-4D97-8A02-ADB7791827DA}" srcOrd="0" destOrd="0" presId="urn:microsoft.com/office/officeart/2005/8/layout/process5"/>
    <dgm:cxn modelId="{E8E8DBC6-CBBB-429C-9C1A-7856202285CD}" type="presParOf" srcId="{34F8A391-81E6-49ED-ACDE-DAC91950FABA}" destId="{BE7247B6-67A0-4BAB-8FE0-5DA0F0489CC3}" srcOrd="8" destOrd="0" presId="urn:microsoft.com/office/officeart/2005/8/layout/process5"/>
    <dgm:cxn modelId="{9446208C-8DC8-4490-A693-CEADA685B01F}" type="presParOf" srcId="{34F8A391-81E6-49ED-ACDE-DAC91950FABA}" destId="{C82C1F10-5C18-41CE-B1A9-D7F878DF70FF}" srcOrd="9" destOrd="0" presId="urn:microsoft.com/office/officeart/2005/8/layout/process5"/>
    <dgm:cxn modelId="{6A64448C-1653-4F66-B74F-8EB0E65EB768}" type="presParOf" srcId="{C82C1F10-5C18-41CE-B1A9-D7F878DF70FF}" destId="{A8D3866E-67E7-4518-9BA7-F53BA1B33572}" srcOrd="0" destOrd="0" presId="urn:microsoft.com/office/officeart/2005/8/layout/process5"/>
    <dgm:cxn modelId="{D3AB85E7-ADF8-4783-8AE1-0446EB6FBCE3}" type="presParOf" srcId="{34F8A391-81E6-49ED-ACDE-DAC91950FABA}" destId="{42FA1D6B-9ADA-453B-BB42-6FE249370A63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179DB-5A2F-4F2C-836F-F6ED21C0FFEC}">
      <dsp:nvSpPr>
        <dsp:cNvPr id="0" name=""/>
        <dsp:cNvSpPr/>
      </dsp:nvSpPr>
      <dsp:spPr>
        <a:xfrm>
          <a:off x="3992" y="671750"/>
          <a:ext cx="2065436" cy="123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Employers request permission </a:t>
          </a:r>
          <a:endParaRPr lang="en-US" sz="2400" kern="1200" dirty="0"/>
        </a:p>
      </dsp:txBody>
      <dsp:txXfrm>
        <a:off x="40289" y="708047"/>
        <a:ext cx="1992842" cy="1166668"/>
      </dsp:txXfrm>
    </dsp:sp>
    <dsp:sp modelId="{0924601C-E079-4B81-AF52-27D370EA166E}">
      <dsp:nvSpPr>
        <dsp:cNvPr id="0" name=""/>
        <dsp:cNvSpPr/>
      </dsp:nvSpPr>
      <dsp:spPr>
        <a:xfrm>
          <a:off x="2251187" y="1035267"/>
          <a:ext cx="437872" cy="5122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251187" y="1137713"/>
        <a:ext cx="306510" cy="307336"/>
      </dsp:txXfrm>
    </dsp:sp>
    <dsp:sp modelId="{B24DCFBA-1F12-42D0-96E5-3A35E1D9CEE1}">
      <dsp:nvSpPr>
        <dsp:cNvPr id="0" name=""/>
        <dsp:cNvSpPr/>
      </dsp:nvSpPr>
      <dsp:spPr>
        <a:xfrm>
          <a:off x="2895603" y="671750"/>
          <a:ext cx="2438392" cy="123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Employers issue job orders to recruiters </a:t>
          </a:r>
          <a:endParaRPr lang="en-US" sz="2400" kern="1200" dirty="0"/>
        </a:p>
      </dsp:txBody>
      <dsp:txXfrm>
        <a:off x="2931900" y="708047"/>
        <a:ext cx="2365798" cy="1166668"/>
      </dsp:txXfrm>
    </dsp:sp>
    <dsp:sp modelId="{76D6C5D5-F778-4D47-86D1-D3F323C3AA05}">
      <dsp:nvSpPr>
        <dsp:cNvPr id="0" name=""/>
        <dsp:cNvSpPr/>
      </dsp:nvSpPr>
      <dsp:spPr>
        <a:xfrm>
          <a:off x="5515754" y="1035267"/>
          <a:ext cx="437872" cy="5122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515754" y="1137713"/>
        <a:ext cx="306510" cy="307336"/>
      </dsp:txXfrm>
    </dsp:sp>
    <dsp:sp modelId="{664A0EAD-C967-4FB3-87F5-C22C0B158746}">
      <dsp:nvSpPr>
        <dsp:cNvPr id="0" name=""/>
        <dsp:cNvSpPr/>
      </dsp:nvSpPr>
      <dsp:spPr>
        <a:xfrm>
          <a:off x="6160171" y="671750"/>
          <a:ext cx="2065436" cy="123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Job orders arrive in labor sending countries </a:t>
          </a:r>
          <a:endParaRPr lang="en-US" sz="2400" kern="1200" dirty="0"/>
        </a:p>
      </dsp:txBody>
      <dsp:txXfrm>
        <a:off x="6196468" y="708047"/>
        <a:ext cx="1992842" cy="1166668"/>
      </dsp:txXfrm>
    </dsp:sp>
    <dsp:sp modelId="{6B575CC9-754D-4EB2-8F6D-A590708E22E9}">
      <dsp:nvSpPr>
        <dsp:cNvPr id="0" name=""/>
        <dsp:cNvSpPr/>
      </dsp:nvSpPr>
      <dsp:spPr>
        <a:xfrm rot="5400000">
          <a:off x="6973953" y="2055593"/>
          <a:ext cx="437872" cy="5122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-5400000">
        <a:off x="7039221" y="2092771"/>
        <a:ext cx="307336" cy="306510"/>
      </dsp:txXfrm>
    </dsp:sp>
    <dsp:sp modelId="{AAA2A71E-A5A9-498A-BF8D-D6147C112199}">
      <dsp:nvSpPr>
        <dsp:cNvPr id="0" name=""/>
        <dsp:cNvSpPr/>
      </dsp:nvSpPr>
      <dsp:spPr>
        <a:xfrm>
          <a:off x="6160171" y="2737187"/>
          <a:ext cx="2065436" cy="1239262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Deployment process </a:t>
          </a:r>
          <a:endParaRPr lang="en-US" sz="2400" kern="1200" dirty="0"/>
        </a:p>
      </dsp:txBody>
      <dsp:txXfrm>
        <a:off x="6196468" y="2773484"/>
        <a:ext cx="1992842" cy="1166668"/>
      </dsp:txXfrm>
    </dsp:sp>
    <dsp:sp modelId="{6D1DA927-E3F1-4B51-A25E-0E7DE3722883}">
      <dsp:nvSpPr>
        <dsp:cNvPr id="0" name=""/>
        <dsp:cNvSpPr/>
      </dsp:nvSpPr>
      <dsp:spPr>
        <a:xfrm rot="10800000">
          <a:off x="5540539" y="3100704"/>
          <a:ext cx="437872" cy="5122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5671901" y="3203150"/>
        <a:ext cx="306510" cy="307336"/>
      </dsp:txXfrm>
    </dsp:sp>
    <dsp:sp modelId="{BE7247B6-67A0-4BAB-8FE0-5DA0F0489CC3}">
      <dsp:nvSpPr>
        <dsp:cNvPr id="0" name=""/>
        <dsp:cNvSpPr/>
      </dsp:nvSpPr>
      <dsp:spPr>
        <a:xfrm>
          <a:off x="3268559" y="2737187"/>
          <a:ext cx="2065436" cy="123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Employment </a:t>
          </a:r>
          <a:endParaRPr lang="en-US" sz="2400" kern="1200" dirty="0"/>
        </a:p>
      </dsp:txBody>
      <dsp:txXfrm>
        <a:off x="3304856" y="2773484"/>
        <a:ext cx="1992842" cy="1166668"/>
      </dsp:txXfrm>
    </dsp:sp>
    <dsp:sp modelId="{C82C1F10-5C18-41CE-B1A9-D7F878DF70FF}">
      <dsp:nvSpPr>
        <dsp:cNvPr id="0" name=""/>
        <dsp:cNvSpPr/>
      </dsp:nvSpPr>
      <dsp:spPr>
        <a:xfrm rot="10800000">
          <a:off x="2648928" y="3100704"/>
          <a:ext cx="437872" cy="5122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2780290" y="3203150"/>
        <a:ext cx="306510" cy="307336"/>
      </dsp:txXfrm>
    </dsp:sp>
    <dsp:sp modelId="{42FA1D6B-9ADA-453B-BB42-6FE249370A63}">
      <dsp:nvSpPr>
        <dsp:cNvPr id="0" name=""/>
        <dsp:cNvSpPr/>
      </dsp:nvSpPr>
      <dsp:spPr>
        <a:xfrm>
          <a:off x="376948" y="2737187"/>
          <a:ext cx="2065436" cy="123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Return/ reintegration/ redeployment </a:t>
          </a:r>
          <a:endParaRPr lang="en-US" sz="2400" kern="1200" dirty="0"/>
        </a:p>
      </dsp:txBody>
      <dsp:txXfrm>
        <a:off x="413245" y="2773484"/>
        <a:ext cx="1992842" cy="1166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0.01889</cdr:x>
      <cdr:y>0.12347</cdr:y>
    </cdr:from>
    <cdr:to>
      <cdr:x>0.6763</cdr:x>
      <cdr:y>0.32412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5448" y="609600"/>
          <a:ext cx="54102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Workers migrated to Korea through the Employment Permit System</a:t>
          </a:r>
          <a:endParaRPr lang="en-US" sz="2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0.73148</cdr:x>
      <cdr:y>0.34277</cdr:y>
    </cdr:from>
    <cdr:to>
      <cdr:x>0.98148</cdr:x>
      <cdr:y>0.52797</cdr:y>
    </cdr:to>
    <cdr:sp macro="" textlink="">
      <cdr:nvSpPr>
        <cdr:cNvPr id="2" name="Rounded Rectangular Callout 1"/>
        <cdr:cNvSpPr/>
      </cdr:nvSpPr>
      <cdr:spPr>
        <a:xfrm xmlns:a="http://schemas.openxmlformats.org/drawingml/2006/main">
          <a:off x="6019800" y="1692275"/>
          <a:ext cx="2057400" cy="914400"/>
        </a:xfrm>
        <a:prstGeom xmlns:a="http://schemas.openxmlformats.org/drawingml/2006/main" prst="wedgeRoundRectCallout">
          <a:avLst>
            <a:gd name="adj1" fmla="val -32855"/>
            <a:gd name="adj2" fmla="val 80082"/>
            <a:gd name="adj3" fmla="val 16667"/>
          </a:avLst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000" b="0" dirty="0" smtClean="0">
              <a:solidFill>
                <a:schemeClr val="tx1"/>
              </a:solidFill>
            </a:rPr>
            <a:t>Earn some $300 per month</a:t>
          </a:r>
          <a:endParaRPr lang="en-US" sz="2000" b="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0.33333</cdr:x>
      <cdr:y>0.38848</cdr:y>
    </cdr:from>
    <cdr:to>
      <cdr:x>0.58333</cdr:x>
      <cdr:y>0.57369</cdr:y>
    </cdr:to>
    <cdr:sp macro="" textlink="">
      <cdr:nvSpPr>
        <cdr:cNvPr id="3" name="Rounded Rectangular Callout 2"/>
        <cdr:cNvSpPr/>
      </cdr:nvSpPr>
      <cdr:spPr>
        <a:xfrm xmlns:a="http://schemas.openxmlformats.org/drawingml/2006/main">
          <a:off x="2743200" y="1858785"/>
          <a:ext cx="2057400" cy="886179"/>
        </a:xfrm>
        <a:prstGeom xmlns:a="http://schemas.openxmlformats.org/drawingml/2006/main" prst="wedgeRoundRectCallout">
          <a:avLst>
            <a:gd name="adj1" fmla="val -47348"/>
            <a:gd name="adj2" fmla="val 97473"/>
            <a:gd name="adj3" fmla="val 16667"/>
          </a:avLst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0" dirty="0" smtClean="0">
              <a:solidFill>
                <a:schemeClr val="tx1"/>
              </a:solidFill>
            </a:rPr>
            <a:t>Earn about $513 per month</a:t>
          </a:r>
          <a:endParaRPr lang="en-US" sz="2000" b="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0.10185</cdr:x>
      <cdr:y>0.37042</cdr:y>
    </cdr:from>
    <cdr:to>
      <cdr:x>0.38889</cdr:x>
      <cdr:y>0.6283</cdr:y>
    </cdr:to>
    <cdr:sp macro="" textlink="">
      <cdr:nvSpPr>
        <cdr:cNvPr id="3" name="Rounded Rectangular Callout 2"/>
        <cdr:cNvSpPr/>
      </cdr:nvSpPr>
      <cdr:spPr>
        <a:xfrm xmlns:a="http://schemas.openxmlformats.org/drawingml/2006/main">
          <a:off x="838200" y="1828800"/>
          <a:ext cx="2362200" cy="1273175"/>
        </a:xfrm>
        <a:prstGeom xmlns:a="http://schemas.openxmlformats.org/drawingml/2006/main" prst="wedgeRoundRectCallout">
          <a:avLst>
            <a:gd name="adj1" fmla="val -7507"/>
            <a:gd name="adj2" fmla="val 74303"/>
            <a:gd name="adj3" fmla="val 16667"/>
          </a:avLst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400" dirty="0" smtClean="0">
              <a:solidFill>
                <a:schemeClr val="tx1"/>
              </a:solidFill>
            </a:rPr>
            <a:t>Equivalent to 3 month-earnings </a:t>
          </a:r>
          <a:endParaRPr lang="en-US" sz="24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0.33796</cdr:x>
      <cdr:y>0.10804</cdr:y>
    </cdr:from>
    <cdr:to>
      <cdr:x>0.66204</cdr:x>
      <cdr:y>0.30868</cdr:y>
    </cdr:to>
    <cdr:sp macro="" textlink="">
      <cdr:nvSpPr>
        <cdr:cNvPr id="4" name="Rounded Rectangular Callout 3"/>
        <cdr:cNvSpPr/>
      </cdr:nvSpPr>
      <cdr:spPr>
        <a:xfrm xmlns:a="http://schemas.openxmlformats.org/drawingml/2006/main">
          <a:off x="2781276" y="533400"/>
          <a:ext cx="2667048" cy="990585"/>
        </a:xfrm>
        <a:prstGeom xmlns:a="http://schemas.openxmlformats.org/drawingml/2006/main" prst="wedgeRoundRectCallout">
          <a:avLst>
            <a:gd name="adj1" fmla="val 43804"/>
            <a:gd name="adj2" fmla="val 70066"/>
            <a:gd name="adj3" fmla="val 16667"/>
          </a:avLst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400" dirty="0" smtClean="0">
              <a:solidFill>
                <a:srgbClr val="C00000"/>
              </a:solidFill>
            </a:rPr>
            <a:t>Equivalent to some 15 month-earnings  </a:t>
          </a:r>
          <a:endParaRPr lang="en-US" sz="2400" dirty="0">
            <a:solidFill>
              <a:srgbClr val="C0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0.09259</cdr:x>
      <cdr:y>0</cdr:y>
    </cdr:from>
    <cdr:to>
      <cdr:x>0.69444</cdr:x>
      <cdr:y>0.10804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-1219200"/>
          <a:ext cx="4952976" cy="533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60" dirty="0" smtClean="0"/>
            <a:t>(Average cost in constant 2014 US$)</a:t>
          </a:r>
          <a:endParaRPr lang="en-US" sz="186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0.12037</cdr:x>
      <cdr:y>0</cdr:y>
    </cdr:from>
    <cdr:to>
      <cdr:x>1</cdr:x>
      <cdr:y>0.10804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0600" y="0"/>
          <a:ext cx="7239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Ethiopia – higher fees paid by irregular migrants </a:t>
          </a:r>
          <a:endParaRPr lang="en-US" sz="2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39708F-9BA3-481B-8925-4469251D947A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35E79E-30F4-4E46-B9EA-DFA2324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9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2C47FE-C2D8-4963-91CA-F30B6443DFF6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9E8337-A4B3-4D9A-BB96-FA689ED5D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80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28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74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49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86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1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4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51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476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925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36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88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0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46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15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60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50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66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39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8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2034DE8-3256-4CC3-9A60-9F1572910D82}" type="datetime1">
              <a:rPr lang="en-US" smtClean="0"/>
              <a:t>10/15/2015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6FA4-B2A1-4B17-B82E-861189B54E64}" type="datetime1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5C63-2A44-4355-827E-81269A0145E3}" type="datetime1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164A-3D8C-4827-8A90-94E2A44A1A78}" type="datetime1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9A2AAAC-FC51-4647-AB9C-C8E312E10A63}" type="datetime1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89FD-F415-4DFB-97D9-7953A9F2339D}" type="datetime1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CD3F-C95B-4A82-B879-B3D2E29AB10F}" type="datetime1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7688-7F13-4CE2-8AE0-7CD4E9AAD149}" type="datetime1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2C86-F316-44F1-801A-D5716D87DD67}" type="datetime1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542E-96E2-47B6-BC69-2291BEAB4A8E}" type="datetime1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F997-F35F-4110-8541-87F47E3F4ABF}" type="datetime1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D9EBB1-A86D-46FF-B046-BD0B4B70CB51}" type="datetime1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91E912-D8C7-4096-9DC8-FD2A8C2ABAE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Low-skilled labor migration: </a:t>
            </a:r>
            <a:br>
              <a:rPr lang="en-US" dirty="0" smtClean="0"/>
            </a:br>
            <a:r>
              <a:rPr lang="en-US" dirty="0" smtClean="0"/>
              <a:t>Measuring Migration Costs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76400" y="4038600"/>
            <a:ext cx="5562600" cy="1619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KNOMAD </a:t>
            </a:r>
          </a:p>
          <a:p>
            <a:pPr marL="0" indent="0" algn="ctr">
              <a:buNone/>
            </a:pPr>
            <a:r>
              <a:rPr lang="en-US" dirty="0" smtClean="0"/>
              <a:t>The World Bank </a:t>
            </a: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3517323" y="9525"/>
            <a:ext cx="2514600" cy="1133475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6693" y="247650"/>
            <a:ext cx="2295525" cy="895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04" y="247650"/>
            <a:ext cx="3275734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5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Spain – Below one-month wage ($1,300), largely for international transportation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83275830"/>
              </p:ext>
            </p:extLst>
          </p:nvPr>
        </p:nvGraphicFramePr>
        <p:xfrm>
          <a:off x="457200" y="1219200"/>
          <a:ext cx="8229600" cy="513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9706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Implementation of </a:t>
            </a:r>
            <a:r>
              <a:rPr lang="en-US" sz="2800" dirty="0" smtClean="0"/>
              <a:t>BLAs – a tool to lower recruitment costs  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6389464"/>
              </p:ext>
            </p:extLst>
          </p:nvPr>
        </p:nvGraphicFramePr>
        <p:xfrm>
          <a:off x="457200" y="1371600"/>
          <a:ext cx="8229600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43600" y="14478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Female domestic helpers – paying less than males,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6455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Kuwait – Seven times as much as average monthly earnings ($462)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66188330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3418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Qatar – between 1~ 2.5 month-earnings ($588/month)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0283372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781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Saudi Arabia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01874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625121"/>
            <a:ext cx="3828620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155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Bangladesh/ Pakistan – high visa fees (visa trading)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69901877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5081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India/ Philippines </a:t>
            </a:r>
            <a:r>
              <a:rPr lang="en-US" dirty="0"/>
              <a:t>– relatively high </a:t>
            </a:r>
            <a:r>
              <a:rPr lang="en-US" dirty="0" smtClean="0"/>
              <a:t>recruitment agency fees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77005276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2336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Ensure workers migrate through regular channels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4107382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8014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Migration cost questionnaires – Available on-line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225337"/>
            <a:ext cx="8229600" cy="492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04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Migration cost questionnaires – Available on-line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19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04800" y="1143000"/>
            <a:ext cx="8229600" cy="521335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612648" y="2590800"/>
            <a:ext cx="6702552" cy="609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05869" y="3200400"/>
            <a:ext cx="1063752" cy="6096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3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 of KNOMAD work on measuring migration costs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Measuring migration cost through migrant surveys </a:t>
            </a:r>
          </a:p>
          <a:p>
            <a:endParaRPr lang="en-US" dirty="0" smtClean="0"/>
          </a:p>
          <a:p>
            <a:r>
              <a:rPr lang="en-US" dirty="0" smtClean="0"/>
              <a:t>Stylizes facts on migration costs  </a:t>
            </a:r>
          </a:p>
          <a:p>
            <a:endParaRPr lang="en-US" dirty="0" smtClean="0"/>
          </a:p>
          <a:p>
            <a:r>
              <a:rPr lang="en-US" dirty="0" smtClean="0"/>
              <a:t>Migration cost questionnaire ready for public use </a:t>
            </a:r>
          </a:p>
        </p:txBody>
      </p:sp>
    </p:spTree>
    <p:extLst>
      <p:ext uri="{BB962C8B-B14F-4D97-AF65-F5344CB8AC3E}">
        <p14:creationId xmlns:p14="http://schemas.microsoft.com/office/powerpoint/2010/main" val="35167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 managed on-line and in-time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20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219200"/>
            <a:ext cx="8229600" cy="49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86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Thank you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dirty="0" smtClean="0"/>
              <a:t>For further information, please contact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manolo.abella@gmail.com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martin@primal.ucdavis.edu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syi@worldbank.org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686" y="336177"/>
            <a:ext cx="8374272" cy="609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KNOMAD Work on Measuring Migration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0507" y="1154593"/>
            <a:ext cx="8346451" cy="5550389"/>
          </a:xfrm>
        </p:spPr>
        <p:txBody>
          <a:bodyPr>
            <a:normAutofit/>
          </a:bodyPr>
          <a:lstStyle/>
          <a:p>
            <a:r>
              <a:rPr lang="en-US" dirty="0" smtClean="0"/>
              <a:t>No </a:t>
            </a:r>
            <a:r>
              <a:rPr lang="en-US" dirty="0"/>
              <a:t>comprehensive data on migration cost available</a:t>
            </a:r>
          </a:p>
          <a:p>
            <a:endParaRPr lang="en-US" dirty="0" smtClean="0"/>
          </a:p>
          <a:p>
            <a:r>
              <a:rPr lang="en-US" dirty="0" smtClean="0"/>
              <a:t>To build a database on migration cost (bilateral matrix), comparable across migration corridors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help better </a:t>
            </a:r>
            <a:r>
              <a:rPr lang="en-US" dirty="0"/>
              <a:t>understand the structure of migration cost and the extent of fees paid to private recruiters and agencies.</a:t>
            </a:r>
          </a:p>
          <a:p>
            <a:endParaRPr lang="en-US" dirty="0"/>
          </a:p>
          <a:p>
            <a:r>
              <a:rPr lang="en-US" dirty="0" smtClean="0"/>
              <a:t>To contribute to setting a global target to reduce </a:t>
            </a:r>
            <a:r>
              <a:rPr lang="en-US" dirty="0" smtClean="0"/>
              <a:t>recruitment costs, part of SDG – </a:t>
            </a:r>
            <a:r>
              <a:rPr lang="en-US" dirty="0" smtClean="0"/>
              <a:t>e.g., to reduce to one-month wage. </a:t>
            </a:r>
          </a:p>
        </p:txBody>
      </p:sp>
    </p:spTree>
    <p:extLst>
      <p:ext uri="{BB962C8B-B14F-4D97-AF65-F5344CB8AC3E}">
        <p14:creationId xmlns:p14="http://schemas.microsoft.com/office/powerpoint/2010/main" val="333362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migration costs through migrant surveys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Phase I (</a:t>
            </a:r>
            <a:r>
              <a:rPr lang="en-US" dirty="0" smtClean="0"/>
              <a:t>2013/4, </a:t>
            </a:r>
            <a:r>
              <a:rPr lang="en-US" i="1" dirty="0" smtClean="0"/>
              <a:t>completed</a:t>
            </a:r>
            <a:r>
              <a:rPr lang="en-US" dirty="0" smtClean="0"/>
              <a:t>): </a:t>
            </a:r>
          </a:p>
          <a:p>
            <a:pPr lvl="1"/>
            <a:r>
              <a:rPr lang="en-US" dirty="0" smtClean="0"/>
              <a:t>Pre-pilot </a:t>
            </a:r>
            <a:r>
              <a:rPr lang="en-US" dirty="0"/>
              <a:t>survey in Spain, </a:t>
            </a:r>
            <a:endParaRPr lang="en-US" dirty="0" smtClean="0"/>
          </a:p>
          <a:p>
            <a:pPr lvl="1"/>
            <a:r>
              <a:rPr lang="en-US" dirty="0" smtClean="0"/>
              <a:t>Pilot </a:t>
            </a:r>
            <a:r>
              <a:rPr lang="en-US" dirty="0"/>
              <a:t>survey in Kuwait and </a:t>
            </a:r>
            <a:r>
              <a:rPr lang="en-US" dirty="0" smtClean="0"/>
              <a:t>Korea.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Phase </a:t>
            </a:r>
            <a:r>
              <a:rPr lang="en-US" dirty="0"/>
              <a:t>II (</a:t>
            </a:r>
            <a:r>
              <a:rPr lang="en-US" dirty="0" smtClean="0"/>
              <a:t>2014/5, </a:t>
            </a:r>
            <a:r>
              <a:rPr lang="en-US" i="1" dirty="0" smtClean="0"/>
              <a:t>on-going</a:t>
            </a:r>
            <a:r>
              <a:rPr lang="en-US" dirty="0" smtClean="0"/>
              <a:t>): </a:t>
            </a:r>
          </a:p>
          <a:p>
            <a:pPr lvl="1"/>
            <a:r>
              <a:rPr lang="en-US" dirty="0" smtClean="0"/>
              <a:t>Returnee surveys in Ethiopia, India, Nepal, Pakistan (ILO) and the Philippines. </a:t>
            </a:r>
          </a:p>
          <a:p>
            <a:pPr lvl="1"/>
            <a:r>
              <a:rPr lang="en-US" dirty="0" smtClean="0"/>
              <a:t>Migrant surveys in Malaysia (ILO) and Mexico </a:t>
            </a:r>
          </a:p>
          <a:p>
            <a:pPr lvl="1"/>
            <a:r>
              <a:rPr lang="en-US" dirty="0" smtClean="0"/>
              <a:t>Using CAPI, building capacity of local researchers </a:t>
            </a:r>
          </a:p>
          <a:p>
            <a:endParaRPr lang="en-US" dirty="0" smtClean="0"/>
          </a:p>
          <a:p>
            <a:r>
              <a:rPr lang="en-US" dirty="0" smtClean="0"/>
              <a:t>Phase </a:t>
            </a:r>
            <a:r>
              <a:rPr lang="en-US" dirty="0"/>
              <a:t>III (</a:t>
            </a:r>
            <a:r>
              <a:rPr lang="en-US" dirty="0" smtClean="0"/>
              <a:t>2015/6, </a:t>
            </a:r>
            <a:r>
              <a:rPr lang="en-US" i="1" dirty="0" smtClean="0"/>
              <a:t>planed</a:t>
            </a:r>
            <a:r>
              <a:rPr lang="en-US" dirty="0" smtClean="0"/>
              <a:t>): </a:t>
            </a:r>
            <a:r>
              <a:rPr lang="en-US" dirty="0"/>
              <a:t>Survey part of national labor force survey in selected countries. </a:t>
            </a:r>
          </a:p>
        </p:txBody>
      </p:sp>
    </p:spTree>
    <p:extLst>
      <p:ext uri="{BB962C8B-B14F-4D97-AF65-F5344CB8AC3E}">
        <p14:creationId xmlns:p14="http://schemas.microsoft.com/office/powerpoint/2010/main" val="274393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migration costs are we measuring in the migration cycle?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733980460"/>
              </p:ext>
            </p:extLst>
          </p:nvPr>
        </p:nvGraphicFramePr>
        <p:xfrm>
          <a:off x="457200" y="1295400"/>
          <a:ext cx="8229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133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694"/>
            <a:ext cx="8380566" cy="1040987"/>
          </a:xfrm>
        </p:spPr>
        <p:txBody>
          <a:bodyPr lIns="82058" tIns="41029" rIns="82058" bIns="41029">
            <a:normAutofit fontScale="90000"/>
          </a:bodyPr>
          <a:lstStyle/>
          <a:p>
            <a:r>
              <a:rPr lang="en-US" dirty="0" smtClean="0"/>
              <a:t>What constitutes migration cost in the deployment process?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8166" cy="5107718"/>
          </a:xfrm>
        </p:spPr>
        <p:txBody>
          <a:bodyPr lIns="82058" tIns="41029" rIns="82058" bIns="41029">
            <a:normAutofit lnSpcReduction="10000"/>
          </a:bodyPr>
          <a:lstStyle/>
          <a:p>
            <a:r>
              <a:rPr lang="en-US" dirty="0" smtClean="0"/>
              <a:t>Compliance cost</a:t>
            </a:r>
          </a:p>
          <a:p>
            <a:pPr lvl="1"/>
            <a:r>
              <a:rPr lang="en-US" dirty="0" smtClean="0"/>
              <a:t>National documents: Passport, visa</a:t>
            </a:r>
          </a:p>
          <a:p>
            <a:pPr lvl="1"/>
            <a:r>
              <a:rPr lang="en-US" dirty="0" smtClean="0"/>
              <a:t>Security-related: Medical check-up, security clearance</a:t>
            </a:r>
          </a:p>
          <a:p>
            <a:pPr lvl="1"/>
            <a:r>
              <a:rPr lang="en-US" dirty="0" smtClean="0"/>
              <a:t>Skills/competency-related: Language test </a:t>
            </a:r>
          </a:p>
          <a:p>
            <a:pPr lvl="1"/>
            <a:r>
              <a:rPr lang="en-US" dirty="0" smtClean="0"/>
              <a:t>Welfare fund membership </a:t>
            </a:r>
          </a:p>
          <a:p>
            <a:r>
              <a:rPr lang="en-US" dirty="0" smtClean="0"/>
              <a:t>Transportation cost</a:t>
            </a:r>
          </a:p>
          <a:p>
            <a:pPr lvl="1"/>
            <a:r>
              <a:rPr lang="en-US" dirty="0" smtClean="0"/>
              <a:t>Internal transportation cost to obtain required documents.</a:t>
            </a:r>
          </a:p>
          <a:p>
            <a:pPr lvl="1"/>
            <a:r>
              <a:rPr lang="en-US" dirty="0" smtClean="0"/>
              <a:t>International transportation cost to cross borders. </a:t>
            </a:r>
          </a:p>
          <a:p>
            <a:r>
              <a:rPr lang="en-US" dirty="0" smtClean="0"/>
              <a:t>Recruitment service fees paid to recruiters/ other service providers (e.g., learn about job) </a:t>
            </a:r>
          </a:p>
          <a:p>
            <a:pPr lvl="1"/>
            <a:r>
              <a:rPr lang="en-US" dirty="0" smtClean="0"/>
              <a:t>Incur possibly owing to information asymmetry.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possible intervention area to correct market failure.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62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1876582"/>
              </p:ext>
            </p:extLst>
          </p:nvPr>
        </p:nvGraphicFramePr>
        <p:xfrm>
          <a:off x="228600" y="1219200"/>
          <a:ext cx="87630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00"/>
                <a:gridCol w="1460500"/>
                <a:gridCol w="1460500"/>
                <a:gridCol w="1460500"/>
                <a:gridCol w="1460500"/>
                <a:gridCol w="1460500"/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Destination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Origin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Recruitment</a:t>
                      </a:r>
                      <a:r>
                        <a:rPr lang="en-US" sz="2400" baseline="0" dirty="0" smtClean="0"/>
                        <a:t> costs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Earnings in destination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Recruitment</a:t>
                      </a:r>
                      <a:r>
                        <a:rPr lang="en-US" sz="2400" baseline="0" dirty="0" smtClean="0"/>
                        <a:t> costs in months of earnings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Prior earnings in origin</a:t>
                      </a:r>
                      <a:r>
                        <a:rPr lang="en-US" sz="2400" baseline="0" dirty="0" smtClean="0"/>
                        <a:t> country (month)</a:t>
                      </a:r>
                      <a:endParaRPr lang="en-US" sz="24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Korea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Indonesia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1,506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1,394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219</a:t>
                      </a:r>
                      <a:endParaRPr lang="en-US" sz="24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Kuwait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1,248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494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192</a:t>
                      </a:r>
                      <a:endParaRPr lang="en-US" sz="24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Spain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Ecuador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1,046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1,300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132</a:t>
                      </a:r>
                      <a:endParaRPr lang="en-US" sz="2400" dirty="0"/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UAE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Pakistan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2,148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387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4968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Wage in destination - a mechanism to  reduce recruitment costs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51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Well-managed migration policies can result in l</a:t>
            </a:r>
            <a:r>
              <a:rPr lang="en-US" dirty="0" smtClean="0"/>
              <a:t>ow variation across origins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168376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495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Korea, key cost components are transportation and language test (average, US$)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57200" y="1219200"/>
          <a:ext cx="8229600" cy="513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714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5484</TotalTime>
  <Words>607</Words>
  <Application>Microsoft Office PowerPoint</Application>
  <PresentationFormat>On-screen Show (4:3)</PresentationFormat>
  <Paragraphs>150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Bookman Old Style</vt:lpstr>
      <vt:lpstr>Calibri</vt:lpstr>
      <vt:lpstr>Gill Sans MT</vt:lpstr>
      <vt:lpstr>Wingdings</vt:lpstr>
      <vt:lpstr>Wingdings 3</vt:lpstr>
      <vt:lpstr>Origin</vt:lpstr>
      <vt:lpstr>Low-skilled labor migration:  Measuring Migration Costs</vt:lpstr>
      <vt:lpstr>Outline </vt:lpstr>
      <vt:lpstr>KNOMAD Work on Measuring Migration Cost</vt:lpstr>
      <vt:lpstr>Measuring migration costs through migrant surveys </vt:lpstr>
      <vt:lpstr>Which migration costs are we measuring in the migration cycle? </vt:lpstr>
      <vt:lpstr>What constitutes migration cost in the deployment process? </vt:lpstr>
      <vt:lpstr>Wage in destination - a mechanism to  reduce recruitment costs </vt:lpstr>
      <vt:lpstr>Well-managed migration policies can result in low variation across origins </vt:lpstr>
      <vt:lpstr>To Korea, key cost components are transportation and language test (average, US$)</vt:lpstr>
      <vt:lpstr>Spain – Below one-month wage ($1,300), largely for international transportation</vt:lpstr>
      <vt:lpstr>Implementation of BLAs – a tool to lower recruitment costs   </vt:lpstr>
      <vt:lpstr>Kuwait – Seven times as much as average monthly earnings ($462)</vt:lpstr>
      <vt:lpstr>Qatar – between 1~ 2.5 month-earnings ($588/month) </vt:lpstr>
      <vt:lpstr>Saudi Arabia</vt:lpstr>
      <vt:lpstr>Bangladesh/ Pakistan – high visa fees (visa trading)</vt:lpstr>
      <vt:lpstr>India/ Philippines – relatively high recruitment agency fees</vt:lpstr>
      <vt:lpstr>Ensure workers migrate through regular channels</vt:lpstr>
      <vt:lpstr>Migration cost questionnaires – Available on-line </vt:lpstr>
      <vt:lpstr>Migration cost questionnaires – Available on-line </vt:lpstr>
      <vt:lpstr>Interviews managed on-line and in-time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Economies with Aging Population: In-Migration or Out-FDI?</dc:title>
  <dc:creator>Soonhwa Yi</dc:creator>
  <cp:lastModifiedBy>Soonhwa Yi</cp:lastModifiedBy>
  <cp:revision>126</cp:revision>
  <cp:lastPrinted>2015-06-08T20:14:42Z</cp:lastPrinted>
  <dcterms:created xsi:type="dcterms:W3CDTF">2014-05-21T06:14:14Z</dcterms:created>
  <dcterms:modified xsi:type="dcterms:W3CDTF">2015-10-16T04:33:38Z</dcterms:modified>
</cp:coreProperties>
</file>